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2122527"/>
            <a:ext cx="4869061" cy="398454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91762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Major Economic Crises</a:t>
            </a:r>
            <a:endParaRPr lang="en-US" sz="6707" dirty="0"/>
          </a:p>
        </p:txBody>
      </p:sp>
      <p:sp>
        <p:nvSpPr>
          <p:cNvPr id="7" name="Text 2"/>
          <p:cNvSpPr/>
          <p:nvPr/>
        </p:nvSpPr>
        <p:spPr>
          <a:xfrm>
            <a:off x="6350437" y="441721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This presentation will explore 10 of the most significant economic crises in modern history, from the Great Depression to the European Sovereign Debt Crisis.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6350437" y="5898475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5B7F42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6473071" y="6047184"/>
            <a:ext cx="149662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AM</a:t>
            </a:r>
            <a:endParaRPr lang="en-US" sz="768" dirty="0"/>
          </a:p>
        </p:txBody>
      </p:sp>
      <p:sp>
        <p:nvSpPr>
          <p:cNvPr id="10" name="Text 5"/>
          <p:cNvSpPr/>
          <p:nvPr/>
        </p:nvSpPr>
        <p:spPr>
          <a:xfrm>
            <a:off x="6868716" y="5880021"/>
            <a:ext cx="2600682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Anoop Mohanty</a:t>
            </a:r>
            <a:endParaRPr lang="en-US" sz="2430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24017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324017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260" y="3148489"/>
            <a:ext cx="3611880" cy="20269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4837" y="475178"/>
            <a:ext cx="7394734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Financial Crisis (2007-2008)</a:t>
            </a:r>
            <a:endParaRPr lang="en-US" sz="3402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1274445"/>
            <a:ext cx="431959" cy="43195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04837" y="1879163"/>
            <a:ext cx="230433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Subprime Mortgages</a:t>
            </a:r>
            <a:endParaRPr lang="en-US" sz="1701" dirty="0"/>
          </a:p>
        </p:txBody>
      </p:sp>
      <p:sp>
        <p:nvSpPr>
          <p:cNvPr id="9" name="Text 3"/>
          <p:cNvSpPr/>
          <p:nvPr/>
        </p:nvSpPr>
        <p:spPr>
          <a:xfrm>
            <a:off x="604837" y="225266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Risky lending practices in the U.S. housing market sparked the crisis.</a:t>
            </a:r>
            <a:endParaRPr lang="en-US" sz="1361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3047643"/>
            <a:ext cx="431959" cy="43195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04837" y="3652361"/>
            <a:ext cx="2634734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Banking Sector Collapse</a:t>
            </a:r>
            <a:endParaRPr lang="en-US" sz="1701" dirty="0"/>
          </a:p>
        </p:txBody>
      </p:sp>
      <p:sp>
        <p:nvSpPr>
          <p:cNvPr id="12" name="Text 5"/>
          <p:cNvSpPr/>
          <p:nvPr/>
        </p:nvSpPr>
        <p:spPr>
          <a:xfrm>
            <a:off x="604837" y="402586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crisis led to the failure and bailout of major financial institutions.</a:t>
            </a:r>
            <a:endParaRPr lang="en-US" sz="1361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4820841"/>
            <a:ext cx="431959" cy="43195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04837" y="542555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Stock Market Crash</a:t>
            </a:r>
            <a:endParaRPr lang="en-US" sz="1701" dirty="0"/>
          </a:p>
        </p:txBody>
      </p:sp>
      <p:sp>
        <p:nvSpPr>
          <p:cNvPr id="15" name="Text 7"/>
          <p:cNvSpPr/>
          <p:nvPr/>
        </p:nvSpPr>
        <p:spPr>
          <a:xfrm>
            <a:off x="604837" y="579905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Global stock markets plummeted, wiping out trillions in wealth and investor confidence.</a:t>
            </a:r>
            <a:endParaRPr lang="en-US" sz="1361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6594038"/>
            <a:ext cx="431959" cy="431959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04837" y="7198757"/>
            <a:ext cx="2321362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Worldwide Recession</a:t>
            </a:r>
            <a:endParaRPr lang="en-US" sz="1701" dirty="0"/>
          </a:p>
        </p:txBody>
      </p:sp>
      <p:sp>
        <p:nvSpPr>
          <p:cNvPr id="18" name="Text 9"/>
          <p:cNvSpPr/>
          <p:nvPr/>
        </p:nvSpPr>
        <p:spPr>
          <a:xfrm>
            <a:off x="604837" y="757225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crisis triggered a severe global economic recession with long-lasting impacts.</a:t>
            </a:r>
            <a:endParaRPr lang="en-US" sz="1361" dirty="0"/>
          </a:p>
        </p:txBody>
      </p:sp>
      <p:pic>
        <p:nvPicPr>
          <p:cNvPr id="19" name="Image 7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979" y="2419469"/>
            <a:ext cx="5054322" cy="339066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4837" y="1498521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European Sovereign Debt Crisis (2010)</a:t>
            </a:r>
            <a:endParaRPr lang="en-US" sz="3402" dirty="0"/>
          </a:p>
        </p:txBody>
      </p:sp>
      <p:sp>
        <p:nvSpPr>
          <p:cNvPr id="7" name="Shape 2"/>
          <p:cNvSpPr/>
          <p:nvPr/>
        </p:nvSpPr>
        <p:spPr>
          <a:xfrm>
            <a:off x="604837" y="2837855"/>
            <a:ext cx="7934325" cy="3893106"/>
          </a:xfrm>
          <a:prstGeom prst="roundRect">
            <a:avLst>
              <a:gd name="adj" fmla="val 186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612458" y="2845475"/>
            <a:ext cx="7918252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786051" y="2956679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Country</a:t>
            </a:r>
            <a:endParaRPr lang="en-US" sz="1361" dirty="0"/>
          </a:p>
        </p:txBody>
      </p:sp>
      <p:sp>
        <p:nvSpPr>
          <p:cNvPr id="10" name="Text 5"/>
          <p:cNvSpPr/>
          <p:nvPr/>
        </p:nvSpPr>
        <p:spPr>
          <a:xfrm>
            <a:off x="3429000" y="2956679"/>
            <a:ext cx="228600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Debt Burden</a:t>
            </a:r>
            <a:endParaRPr lang="en-US" sz="1361" dirty="0"/>
          </a:p>
        </p:txBody>
      </p:sp>
      <p:sp>
        <p:nvSpPr>
          <p:cNvPr id="11" name="Text 6"/>
          <p:cNvSpPr/>
          <p:nvPr/>
        </p:nvSpPr>
        <p:spPr>
          <a:xfrm>
            <a:off x="6068139" y="2956679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Impacts</a:t>
            </a:r>
            <a:endParaRPr lang="en-US" sz="1361" dirty="0"/>
          </a:p>
        </p:txBody>
      </p:sp>
      <p:sp>
        <p:nvSpPr>
          <p:cNvPr id="12" name="Shape 7"/>
          <p:cNvSpPr/>
          <p:nvPr/>
        </p:nvSpPr>
        <p:spPr>
          <a:xfrm>
            <a:off x="612458" y="3344466"/>
            <a:ext cx="7918252" cy="7755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786051" y="3455670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Greece</a:t>
            </a:r>
            <a:endParaRPr lang="en-US" sz="1361" dirty="0"/>
          </a:p>
        </p:txBody>
      </p:sp>
      <p:sp>
        <p:nvSpPr>
          <p:cNvPr id="14" name="Text 9"/>
          <p:cNvSpPr/>
          <p:nvPr/>
        </p:nvSpPr>
        <p:spPr>
          <a:xfrm>
            <a:off x="3429000" y="3455670"/>
            <a:ext cx="228600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 government debt and deficits</a:t>
            </a:r>
            <a:endParaRPr lang="en-US" sz="1361" dirty="0"/>
          </a:p>
        </p:txBody>
      </p:sp>
      <p:sp>
        <p:nvSpPr>
          <p:cNvPr id="15" name="Text 10"/>
          <p:cNvSpPr/>
          <p:nvPr/>
        </p:nvSpPr>
        <p:spPr>
          <a:xfrm>
            <a:off x="6068139" y="3455670"/>
            <a:ext cx="228981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Austerity measures, bailouts, and economic downturn</a:t>
            </a:r>
            <a:endParaRPr lang="en-US" sz="1361" dirty="0"/>
          </a:p>
        </p:txBody>
      </p:sp>
      <p:sp>
        <p:nvSpPr>
          <p:cNvPr id="16" name="Shape 11"/>
          <p:cNvSpPr/>
          <p:nvPr/>
        </p:nvSpPr>
        <p:spPr>
          <a:xfrm>
            <a:off x="612458" y="4120039"/>
            <a:ext cx="7918252" cy="775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2"/>
          <p:cNvSpPr/>
          <p:nvPr/>
        </p:nvSpPr>
        <p:spPr>
          <a:xfrm>
            <a:off x="786051" y="4231243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Ireland</a:t>
            </a:r>
            <a:endParaRPr lang="en-US" sz="1361" dirty="0"/>
          </a:p>
        </p:txBody>
      </p:sp>
      <p:sp>
        <p:nvSpPr>
          <p:cNvPr id="18" name="Text 13"/>
          <p:cNvSpPr/>
          <p:nvPr/>
        </p:nvSpPr>
        <p:spPr>
          <a:xfrm>
            <a:off x="3429000" y="4231243"/>
            <a:ext cx="228600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Banking sector collapse and real estate bubble</a:t>
            </a:r>
            <a:endParaRPr lang="en-US" sz="1361" dirty="0"/>
          </a:p>
        </p:txBody>
      </p:sp>
      <p:sp>
        <p:nvSpPr>
          <p:cNvPr id="19" name="Text 14"/>
          <p:cNvSpPr/>
          <p:nvPr/>
        </p:nvSpPr>
        <p:spPr>
          <a:xfrm>
            <a:off x="6068139" y="4231243"/>
            <a:ext cx="228981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Recession, banking crisis, and sovereign debt crisis</a:t>
            </a:r>
            <a:endParaRPr lang="en-US" sz="1361" dirty="0"/>
          </a:p>
        </p:txBody>
      </p:sp>
      <p:sp>
        <p:nvSpPr>
          <p:cNvPr id="20" name="Shape 15"/>
          <p:cNvSpPr/>
          <p:nvPr/>
        </p:nvSpPr>
        <p:spPr>
          <a:xfrm>
            <a:off x="612458" y="4895612"/>
            <a:ext cx="7918252" cy="7755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6"/>
          <p:cNvSpPr/>
          <p:nvPr/>
        </p:nvSpPr>
        <p:spPr>
          <a:xfrm>
            <a:off x="786051" y="5006816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Spain</a:t>
            </a:r>
            <a:endParaRPr lang="en-US" sz="1361" dirty="0"/>
          </a:p>
        </p:txBody>
      </p:sp>
      <p:sp>
        <p:nvSpPr>
          <p:cNvPr id="22" name="Text 17"/>
          <p:cNvSpPr/>
          <p:nvPr/>
        </p:nvSpPr>
        <p:spPr>
          <a:xfrm>
            <a:off x="3429000" y="5006816"/>
            <a:ext cx="228600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 estate bubble and high unemployment</a:t>
            </a:r>
            <a:endParaRPr lang="en-US" sz="1361" dirty="0"/>
          </a:p>
        </p:txBody>
      </p:sp>
      <p:sp>
        <p:nvSpPr>
          <p:cNvPr id="23" name="Text 18"/>
          <p:cNvSpPr/>
          <p:nvPr/>
        </p:nvSpPr>
        <p:spPr>
          <a:xfrm>
            <a:off x="6068139" y="5006816"/>
            <a:ext cx="228981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Recession, banking crisis, and sovereign debt issues</a:t>
            </a:r>
            <a:endParaRPr lang="en-US" sz="1361" dirty="0"/>
          </a:p>
        </p:txBody>
      </p:sp>
      <p:sp>
        <p:nvSpPr>
          <p:cNvPr id="24" name="Shape 19"/>
          <p:cNvSpPr/>
          <p:nvPr/>
        </p:nvSpPr>
        <p:spPr>
          <a:xfrm>
            <a:off x="612458" y="5671185"/>
            <a:ext cx="7918252" cy="10521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0"/>
          <p:cNvSpPr/>
          <p:nvPr/>
        </p:nvSpPr>
        <p:spPr>
          <a:xfrm>
            <a:off x="786051" y="5782389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Italy</a:t>
            </a:r>
            <a:endParaRPr lang="en-US" sz="1361" dirty="0"/>
          </a:p>
        </p:txBody>
      </p:sp>
      <p:sp>
        <p:nvSpPr>
          <p:cNvPr id="26" name="Text 21"/>
          <p:cNvSpPr/>
          <p:nvPr/>
        </p:nvSpPr>
        <p:spPr>
          <a:xfrm>
            <a:off x="3429000" y="5782389"/>
            <a:ext cx="228600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 government debt and slow economic growth</a:t>
            </a:r>
            <a:endParaRPr lang="en-US" sz="1361" dirty="0"/>
          </a:p>
        </p:txBody>
      </p:sp>
      <p:sp>
        <p:nvSpPr>
          <p:cNvPr id="27" name="Text 22"/>
          <p:cNvSpPr/>
          <p:nvPr/>
        </p:nvSpPr>
        <p:spPr>
          <a:xfrm>
            <a:off x="6068139" y="5782389"/>
            <a:ext cx="2289810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Debt crises, political instability, and economic stagnation</a:t>
            </a:r>
            <a:endParaRPr lang="en-US" sz="1361" dirty="0"/>
          </a:p>
        </p:txBody>
      </p:sp>
      <p:pic>
        <p:nvPicPr>
          <p:cNvPr id="28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2141458"/>
            <a:ext cx="4869061" cy="394668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706398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Great Depression (1929)</a:t>
            </a:r>
            <a:endParaRPr lang="en-US" sz="4860" dirty="0"/>
          </a:p>
        </p:txBody>
      </p:sp>
      <p:sp>
        <p:nvSpPr>
          <p:cNvPr id="7" name="Shape 2"/>
          <p:cNvSpPr/>
          <p:nvPr/>
        </p:nvSpPr>
        <p:spPr>
          <a:xfrm>
            <a:off x="6350437" y="289738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61296" y="2989898"/>
            <a:ext cx="13370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4"/>
          <p:cNvSpPr/>
          <p:nvPr/>
        </p:nvSpPr>
        <p:spPr>
          <a:xfrm>
            <a:off x="7152680" y="2897386"/>
            <a:ext cx="441257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Widespread Unemployment</a:t>
            </a:r>
            <a:endParaRPr lang="en-US" sz="2430" dirty="0"/>
          </a:p>
        </p:txBody>
      </p:sp>
      <p:sp>
        <p:nvSpPr>
          <p:cNvPr id="10" name="Text 5"/>
          <p:cNvSpPr/>
          <p:nvPr/>
        </p:nvSpPr>
        <p:spPr>
          <a:xfrm>
            <a:off x="7152680" y="3431262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Millions lost their jobs as the economy contracted sharply.</a:t>
            </a:r>
            <a:endParaRPr lang="en-US" sz="1944" dirty="0"/>
          </a:p>
        </p:txBody>
      </p:sp>
      <p:sp>
        <p:nvSpPr>
          <p:cNvPr id="11" name="Shape 6"/>
          <p:cNvSpPr/>
          <p:nvPr/>
        </p:nvSpPr>
        <p:spPr>
          <a:xfrm>
            <a:off x="6350437" y="435078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6522958" y="4443293"/>
            <a:ext cx="21038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8"/>
          <p:cNvSpPr/>
          <p:nvPr/>
        </p:nvSpPr>
        <p:spPr>
          <a:xfrm>
            <a:off x="7152680" y="435078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Stock Market Crash</a:t>
            </a:r>
            <a:endParaRPr lang="en-US" sz="2430" dirty="0"/>
          </a:p>
        </p:txBody>
      </p:sp>
      <p:sp>
        <p:nvSpPr>
          <p:cNvPr id="14" name="Text 9"/>
          <p:cNvSpPr/>
          <p:nvPr/>
        </p:nvSpPr>
        <p:spPr>
          <a:xfrm>
            <a:off x="7152680" y="4884658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stock market crashed, wiping out wealth and investor confidence.</a:t>
            </a:r>
            <a:endParaRPr lang="en-US" sz="1944" dirty="0"/>
          </a:p>
        </p:txBody>
      </p:sp>
      <p:sp>
        <p:nvSpPr>
          <p:cNvPr id="15" name="Shape 10"/>
          <p:cNvSpPr/>
          <p:nvPr/>
        </p:nvSpPr>
        <p:spPr>
          <a:xfrm>
            <a:off x="6350437" y="619922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523673" y="6291739"/>
            <a:ext cx="20895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916" dirty="0"/>
          </a:p>
        </p:txBody>
      </p:sp>
      <p:sp>
        <p:nvSpPr>
          <p:cNvPr id="17" name="Text 12"/>
          <p:cNvSpPr/>
          <p:nvPr/>
        </p:nvSpPr>
        <p:spPr>
          <a:xfrm>
            <a:off x="7152680" y="6199227"/>
            <a:ext cx="429125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Economic Downturn</a:t>
            </a:r>
            <a:endParaRPr lang="en-US" sz="2430" dirty="0"/>
          </a:p>
        </p:txBody>
      </p:sp>
      <p:sp>
        <p:nvSpPr>
          <p:cNvPr id="18" name="Text 13"/>
          <p:cNvSpPr/>
          <p:nvPr/>
        </p:nvSpPr>
        <p:spPr>
          <a:xfrm>
            <a:off x="7152680" y="6733103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crisis spread globally, impacting trade and economies worldwide.</a:t>
            </a:r>
            <a:endParaRPr lang="en-US" sz="1944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52" y="2741890"/>
            <a:ext cx="4884777" cy="274772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28648" y="661749"/>
            <a:ext cx="6313408" cy="751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921"/>
              </a:lnSpc>
              <a:buNone/>
            </a:pPr>
            <a:r>
              <a:rPr lang="en-US" sz="473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OPEC Oil Crisis (1973)</a:t>
            </a:r>
            <a:endParaRPr lang="en-US" sz="4737" dirty="0"/>
          </a:p>
        </p:txBody>
      </p:sp>
      <p:sp>
        <p:nvSpPr>
          <p:cNvPr id="7" name="Shape 2"/>
          <p:cNvSpPr/>
          <p:nvPr/>
        </p:nvSpPr>
        <p:spPr>
          <a:xfrm>
            <a:off x="6674287" y="1774627"/>
            <a:ext cx="30480" cy="5795129"/>
          </a:xfrm>
          <a:prstGeom prst="roundRect">
            <a:avLst>
              <a:gd name="adj" fmla="val 331602"/>
            </a:avLst>
          </a:prstGeom>
          <a:solidFill>
            <a:srgbClr val="4A2C85"/>
          </a:solidFill>
          <a:ln/>
        </p:spPr>
      </p:sp>
      <p:sp>
        <p:nvSpPr>
          <p:cNvPr id="8" name="Shape 3"/>
          <p:cNvSpPr/>
          <p:nvPr/>
        </p:nvSpPr>
        <p:spPr>
          <a:xfrm>
            <a:off x="6929735" y="2300645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4A2C85"/>
          </a:solidFill>
          <a:ln/>
        </p:spPr>
      </p:sp>
      <p:sp>
        <p:nvSpPr>
          <p:cNvPr id="9" name="Shape 4"/>
          <p:cNvSpPr/>
          <p:nvPr/>
        </p:nvSpPr>
        <p:spPr>
          <a:xfrm>
            <a:off x="6418838" y="2045256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6624340" y="2135386"/>
            <a:ext cx="130373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2"/>
              </a:lnSpc>
              <a:buNone/>
            </a:pPr>
            <a:r>
              <a:rPr lang="en-US" sz="284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842" dirty="0"/>
          </a:p>
        </p:txBody>
      </p:sp>
      <p:sp>
        <p:nvSpPr>
          <p:cNvPr id="11" name="Text 6"/>
          <p:cNvSpPr/>
          <p:nvPr/>
        </p:nvSpPr>
        <p:spPr>
          <a:xfrm>
            <a:off x="8013025" y="2015252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61"/>
              </a:lnSpc>
              <a:buNone/>
            </a:pPr>
            <a:r>
              <a:rPr lang="en-US" sz="236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Oil Embargo</a:t>
            </a:r>
            <a:endParaRPr lang="en-US" sz="2369" dirty="0"/>
          </a:p>
        </p:txBody>
      </p:sp>
      <p:sp>
        <p:nvSpPr>
          <p:cNvPr id="12" name="Text 7"/>
          <p:cNvSpPr/>
          <p:nvPr/>
        </p:nvSpPr>
        <p:spPr>
          <a:xfrm>
            <a:off x="8013025" y="2535436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OPEC imposed an oil embargo, restricting supply and driving up prices.</a:t>
            </a:r>
            <a:endParaRPr lang="en-US" sz="1895" dirty="0"/>
          </a:p>
        </p:txBody>
      </p:sp>
      <p:sp>
        <p:nvSpPr>
          <p:cNvPr id="13" name="Shape 8"/>
          <p:cNvSpPr/>
          <p:nvPr/>
        </p:nvSpPr>
        <p:spPr>
          <a:xfrm>
            <a:off x="6929735" y="4312563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4A2C85"/>
          </a:solidFill>
          <a:ln/>
        </p:spPr>
      </p:sp>
      <p:sp>
        <p:nvSpPr>
          <p:cNvPr id="14" name="Shape 9"/>
          <p:cNvSpPr/>
          <p:nvPr/>
        </p:nvSpPr>
        <p:spPr>
          <a:xfrm>
            <a:off x="6418838" y="4057174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6586954" y="4147304"/>
            <a:ext cx="205026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2"/>
              </a:lnSpc>
              <a:buNone/>
            </a:pPr>
            <a:r>
              <a:rPr lang="en-US" sz="284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842" dirty="0"/>
          </a:p>
        </p:txBody>
      </p:sp>
      <p:sp>
        <p:nvSpPr>
          <p:cNvPr id="16" name="Text 11"/>
          <p:cNvSpPr/>
          <p:nvPr/>
        </p:nvSpPr>
        <p:spPr>
          <a:xfrm>
            <a:off x="8013025" y="4027170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61"/>
              </a:lnSpc>
              <a:buNone/>
            </a:pPr>
            <a:r>
              <a:rPr lang="en-US" sz="236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Recession</a:t>
            </a:r>
            <a:endParaRPr lang="en-US" sz="2369" dirty="0"/>
          </a:p>
        </p:txBody>
      </p:sp>
      <p:sp>
        <p:nvSpPr>
          <p:cNvPr id="17" name="Text 12"/>
          <p:cNvSpPr/>
          <p:nvPr/>
        </p:nvSpPr>
        <p:spPr>
          <a:xfrm>
            <a:off x="8013025" y="4547354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resulting energy crisis triggered a global economic recession.</a:t>
            </a:r>
            <a:endParaRPr lang="en-US" sz="1895" dirty="0"/>
          </a:p>
        </p:txBody>
      </p:sp>
      <p:sp>
        <p:nvSpPr>
          <p:cNvPr id="18" name="Shape 13"/>
          <p:cNvSpPr/>
          <p:nvPr/>
        </p:nvSpPr>
        <p:spPr>
          <a:xfrm>
            <a:off x="6929735" y="6324481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4A2C85"/>
          </a:solidFill>
          <a:ln/>
        </p:spPr>
      </p:sp>
      <p:sp>
        <p:nvSpPr>
          <p:cNvPr id="19" name="Shape 14"/>
          <p:cNvSpPr/>
          <p:nvPr/>
        </p:nvSpPr>
        <p:spPr>
          <a:xfrm>
            <a:off x="6418838" y="6069092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6587669" y="6159222"/>
            <a:ext cx="203597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2"/>
              </a:lnSpc>
              <a:buNone/>
            </a:pPr>
            <a:r>
              <a:rPr lang="en-US" sz="284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842" dirty="0"/>
          </a:p>
        </p:txBody>
      </p:sp>
      <p:sp>
        <p:nvSpPr>
          <p:cNvPr id="21" name="Text 16"/>
          <p:cNvSpPr/>
          <p:nvPr/>
        </p:nvSpPr>
        <p:spPr>
          <a:xfrm>
            <a:off x="8013025" y="6039088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61"/>
              </a:lnSpc>
              <a:buNone/>
            </a:pPr>
            <a:r>
              <a:rPr lang="en-US" sz="236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Lasting Impacts</a:t>
            </a:r>
            <a:endParaRPr lang="en-US" sz="2369" dirty="0"/>
          </a:p>
        </p:txBody>
      </p:sp>
      <p:sp>
        <p:nvSpPr>
          <p:cNvPr id="22" name="Text 17"/>
          <p:cNvSpPr/>
          <p:nvPr/>
        </p:nvSpPr>
        <p:spPr>
          <a:xfrm>
            <a:off x="8013025" y="6559272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crisis led to long-term changes in energy policy and consumption habits.</a:t>
            </a:r>
            <a:endParaRPr lang="en-US" sz="1895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207657"/>
            <a:ext cx="1050333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Latin American Debt Crisis (1980s)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59628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Rising Debt Levels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228862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Many Latin American countries had accumulated unsustainable levels of foreign debt.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596283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Falling Commodity Prices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61462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Dropping prices for exports like oil and minerals made debt repayment difficult.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596283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Defaults and Restructuring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61462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Several countries defaulted on their debts, leading to a prolonged economic crisis.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2834640"/>
            <a:ext cx="4541520" cy="25603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55293" y="847487"/>
            <a:ext cx="4880015" cy="5972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03"/>
              </a:lnSpc>
              <a:buNone/>
            </a:pPr>
            <a:r>
              <a:rPr lang="en-US" sz="376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Black Monday (1987)</a:t>
            </a:r>
            <a:endParaRPr lang="en-US" sz="3763" dirty="0"/>
          </a:p>
        </p:txBody>
      </p:sp>
      <p:sp>
        <p:nvSpPr>
          <p:cNvPr id="7" name="Shape 2"/>
          <p:cNvSpPr/>
          <p:nvPr/>
        </p:nvSpPr>
        <p:spPr>
          <a:xfrm>
            <a:off x="6155293" y="1731407"/>
            <a:ext cx="7806214" cy="1422202"/>
          </a:xfrm>
          <a:prstGeom prst="roundRect">
            <a:avLst>
              <a:gd name="adj" fmla="val 564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354008" y="1930122"/>
            <a:ext cx="2389227" cy="298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52"/>
              </a:lnSpc>
              <a:buNone/>
            </a:pPr>
            <a:r>
              <a:rPr lang="en-US" sz="188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Stock Market Crash</a:t>
            </a:r>
            <a:endParaRPr lang="en-US" sz="1881" dirty="0"/>
          </a:p>
        </p:txBody>
      </p:sp>
      <p:sp>
        <p:nvSpPr>
          <p:cNvPr id="9" name="Text 4"/>
          <p:cNvSpPr/>
          <p:nvPr/>
        </p:nvSpPr>
        <p:spPr>
          <a:xfrm>
            <a:off x="6354008" y="2343388"/>
            <a:ext cx="7408783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08"/>
              </a:lnSpc>
              <a:buNone/>
            </a:pPr>
            <a:r>
              <a:rPr lang="en-US" sz="150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 October 19, 1987, global stock markets crashed, losing over 20% of their value in a single day.</a:t>
            </a:r>
            <a:endParaRPr lang="en-US" sz="1505" dirty="0"/>
          </a:p>
        </p:txBody>
      </p:sp>
      <p:sp>
        <p:nvSpPr>
          <p:cNvPr id="10" name="Shape 5"/>
          <p:cNvSpPr/>
          <p:nvPr/>
        </p:nvSpPr>
        <p:spPr>
          <a:xfrm>
            <a:off x="6155293" y="3344704"/>
            <a:ext cx="7806214" cy="1422202"/>
          </a:xfrm>
          <a:prstGeom prst="roundRect">
            <a:avLst>
              <a:gd name="adj" fmla="val 564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6354008" y="3543419"/>
            <a:ext cx="2389227" cy="298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52"/>
              </a:lnSpc>
              <a:buNone/>
            </a:pPr>
            <a:r>
              <a:rPr lang="en-US" sz="188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Causes</a:t>
            </a:r>
            <a:endParaRPr lang="en-US" sz="1881" dirty="0"/>
          </a:p>
        </p:txBody>
      </p:sp>
      <p:sp>
        <p:nvSpPr>
          <p:cNvPr id="12" name="Text 7"/>
          <p:cNvSpPr/>
          <p:nvPr/>
        </p:nvSpPr>
        <p:spPr>
          <a:xfrm>
            <a:off x="6354008" y="3956685"/>
            <a:ext cx="7408783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08"/>
              </a:lnSpc>
              <a:buNone/>
            </a:pPr>
            <a:r>
              <a:rPr lang="en-US" sz="150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Factors like program trading, portfolio insurance, and investor panic contributed to the rapid selloff.</a:t>
            </a:r>
            <a:endParaRPr lang="en-US" sz="1505" dirty="0"/>
          </a:p>
        </p:txBody>
      </p:sp>
      <p:sp>
        <p:nvSpPr>
          <p:cNvPr id="13" name="Shape 8"/>
          <p:cNvSpPr/>
          <p:nvPr/>
        </p:nvSpPr>
        <p:spPr>
          <a:xfrm>
            <a:off x="6155293" y="4958001"/>
            <a:ext cx="7806214" cy="1116449"/>
          </a:xfrm>
          <a:prstGeom prst="roundRect">
            <a:avLst>
              <a:gd name="adj" fmla="val 719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354008" y="5156716"/>
            <a:ext cx="2389227" cy="298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52"/>
              </a:lnSpc>
              <a:buNone/>
            </a:pPr>
            <a:r>
              <a:rPr lang="en-US" sz="188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Lasting Impact</a:t>
            </a:r>
            <a:endParaRPr lang="en-US" sz="1881" dirty="0"/>
          </a:p>
        </p:txBody>
      </p:sp>
      <p:sp>
        <p:nvSpPr>
          <p:cNvPr id="15" name="Text 10"/>
          <p:cNvSpPr/>
          <p:nvPr/>
        </p:nvSpPr>
        <p:spPr>
          <a:xfrm>
            <a:off x="6354008" y="5569982"/>
            <a:ext cx="740878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8"/>
              </a:lnSpc>
              <a:buNone/>
            </a:pPr>
            <a:r>
              <a:rPr lang="en-US" sz="150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crash erased billions in wealth, though the economy avoided a prolonged recession.</a:t>
            </a:r>
            <a:endParaRPr lang="en-US" sz="1505" dirty="0"/>
          </a:p>
        </p:txBody>
      </p:sp>
      <p:sp>
        <p:nvSpPr>
          <p:cNvPr id="16" name="Shape 11"/>
          <p:cNvSpPr/>
          <p:nvPr/>
        </p:nvSpPr>
        <p:spPr>
          <a:xfrm>
            <a:off x="6155293" y="6265545"/>
            <a:ext cx="7806214" cy="1116449"/>
          </a:xfrm>
          <a:prstGeom prst="roundRect">
            <a:avLst>
              <a:gd name="adj" fmla="val 719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6354008" y="6464260"/>
            <a:ext cx="2389227" cy="298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52"/>
              </a:lnSpc>
              <a:buNone/>
            </a:pPr>
            <a:r>
              <a:rPr lang="en-US" sz="188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Lessons Learned</a:t>
            </a:r>
            <a:endParaRPr lang="en-US" sz="1881" dirty="0"/>
          </a:p>
        </p:txBody>
      </p:sp>
      <p:sp>
        <p:nvSpPr>
          <p:cNvPr id="18" name="Text 13"/>
          <p:cNvSpPr/>
          <p:nvPr/>
        </p:nvSpPr>
        <p:spPr>
          <a:xfrm>
            <a:off x="6354008" y="6877526"/>
            <a:ext cx="740878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8"/>
              </a:lnSpc>
              <a:buNone/>
            </a:pPr>
            <a:r>
              <a:rPr lang="en-US" sz="150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 highlighted the need for better market regulations and risk management.</a:t>
            </a:r>
            <a:endParaRPr lang="en-US" sz="1505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392" y="2253615"/>
            <a:ext cx="4935498" cy="372225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1168" y="607576"/>
            <a:ext cx="7601664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22"/>
              </a:lnSpc>
              <a:buNone/>
            </a:pPr>
            <a:r>
              <a:rPr lang="en-US" sz="433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Japanese Asset Price Bubble (1991)</a:t>
            </a:r>
            <a:endParaRPr lang="en-US" sz="4338" dirty="0"/>
          </a:p>
        </p:txBody>
      </p:sp>
      <p:sp>
        <p:nvSpPr>
          <p:cNvPr id="7" name="Shape 2"/>
          <p:cNvSpPr/>
          <p:nvPr/>
        </p:nvSpPr>
        <p:spPr>
          <a:xfrm>
            <a:off x="1086445" y="2315170"/>
            <a:ext cx="30480" cy="5306854"/>
          </a:xfrm>
          <a:prstGeom prst="roundRect">
            <a:avLst>
              <a:gd name="adj" fmla="val 303651"/>
            </a:avLst>
          </a:prstGeom>
          <a:solidFill>
            <a:srgbClr val="4A2C85"/>
          </a:solidFill>
          <a:ln/>
        </p:spPr>
      </p:sp>
      <p:sp>
        <p:nvSpPr>
          <p:cNvPr id="8" name="Shape 3"/>
          <p:cNvSpPr/>
          <p:nvPr/>
        </p:nvSpPr>
        <p:spPr>
          <a:xfrm>
            <a:off x="1319093" y="2795707"/>
            <a:ext cx="771168" cy="30480"/>
          </a:xfrm>
          <a:prstGeom prst="roundRect">
            <a:avLst>
              <a:gd name="adj" fmla="val 303651"/>
            </a:avLst>
          </a:prstGeom>
          <a:solidFill>
            <a:srgbClr val="4A2C85"/>
          </a:solidFill>
          <a:ln/>
        </p:spPr>
      </p:sp>
      <p:sp>
        <p:nvSpPr>
          <p:cNvPr id="9" name="Shape 4"/>
          <p:cNvSpPr/>
          <p:nvPr/>
        </p:nvSpPr>
        <p:spPr>
          <a:xfrm>
            <a:off x="853797" y="2563058"/>
            <a:ext cx="495776" cy="495776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042035" y="2645688"/>
            <a:ext cx="119301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3"/>
              </a:lnSpc>
              <a:buNone/>
            </a:pPr>
            <a:r>
              <a:rPr lang="en-US" sz="260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03" dirty="0"/>
          </a:p>
        </p:txBody>
      </p:sp>
      <p:sp>
        <p:nvSpPr>
          <p:cNvPr id="11" name="Text 6"/>
          <p:cNvSpPr/>
          <p:nvPr/>
        </p:nvSpPr>
        <p:spPr>
          <a:xfrm>
            <a:off x="2313623" y="2535436"/>
            <a:ext cx="2837855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Rapid Asset Inflation</a:t>
            </a:r>
            <a:endParaRPr lang="en-US" sz="2169" dirty="0"/>
          </a:p>
        </p:txBody>
      </p:sp>
      <p:sp>
        <p:nvSpPr>
          <p:cNvPr id="12" name="Text 7"/>
          <p:cNvSpPr/>
          <p:nvPr/>
        </p:nvSpPr>
        <p:spPr>
          <a:xfrm>
            <a:off x="2313623" y="3011924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Japanese real estate and stock prices skyrocketed to unsustainable levels.</a:t>
            </a:r>
            <a:endParaRPr lang="en-US" sz="1735" dirty="0"/>
          </a:p>
        </p:txBody>
      </p:sp>
      <p:sp>
        <p:nvSpPr>
          <p:cNvPr id="13" name="Shape 8"/>
          <p:cNvSpPr/>
          <p:nvPr/>
        </p:nvSpPr>
        <p:spPr>
          <a:xfrm>
            <a:off x="1319093" y="4638080"/>
            <a:ext cx="771168" cy="30480"/>
          </a:xfrm>
          <a:prstGeom prst="roundRect">
            <a:avLst>
              <a:gd name="adj" fmla="val 303651"/>
            </a:avLst>
          </a:prstGeom>
          <a:solidFill>
            <a:srgbClr val="4A2C85"/>
          </a:solidFill>
          <a:ln/>
        </p:spPr>
      </p:sp>
      <p:sp>
        <p:nvSpPr>
          <p:cNvPr id="14" name="Shape 9"/>
          <p:cNvSpPr/>
          <p:nvPr/>
        </p:nvSpPr>
        <p:spPr>
          <a:xfrm>
            <a:off x="853797" y="4405432"/>
            <a:ext cx="495776" cy="495776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1007745" y="4488061"/>
            <a:ext cx="187762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3"/>
              </a:lnSpc>
              <a:buNone/>
            </a:pPr>
            <a:r>
              <a:rPr lang="en-US" sz="260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03" dirty="0"/>
          </a:p>
        </p:txBody>
      </p:sp>
      <p:sp>
        <p:nvSpPr>
          <p:cNvPr id="16" name="Text 11"/>
          <p:cNvSpPr/>
          <p:nvPr/>
        </p:nvSpPr>
        <p:spPr>
          <a:xfrm>
            <a:off x="2313623" y="4377809"/>
            <a:ext cx="2984063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Economic Stagnation</a:t>
            </a:r>
            <a:endParaRPr lang="en-US" sz="2169" dirty="0"/>
          </a:p>
        </p:txBody>
      </p:sp>
      <p:sp>
        <p:nvSpPr>
          <p:cNvPr id="17" name="Text 12"/>
          <p:cNvSpPr/>
          <p:nvPr/>
        </p:nvSpPr>
        <p:spPr>
          <a:xfrm>
            <a:off x="2313623" y="4854297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bubble's bursting led to a prolonged period of economic stagnation and decline.</a:t>
            </a:r>
            <a:endParaRPr lang="en-US" sz="1735" dirty="0"/>
          </a:p>
        </p:txBody>
      </p:sp>
      <p:sp>
        <p:nvSpPr>
          <p:cNvPr id="18" name="Shape 13"/>
          <p:cNvSpPr/>
          <p:nvPr/>
        </p:nvSpPr>
        <p:spPr>
          <a:xfrm>
            <a:off x="1319093" y="6480453"/>
            <a:ext cx="771168" cy="30480"/>
          </a:xfrm>
          <a:prstGeom prst="roundRect">
            <a:avLst>
              <a:gd name="adj" fmla="val 303651"/>
            </a:avLst>
          </a:prstGeom>
          <a:solidFill>
            <a:srgbClr val="4A2C85"/>
          </a:solidFill>
          <a:ln/>
        </p:spPr>
      </p:sp>
      <p:sp>
        <p:nvSpPr>
          <p:cNvPr id="19" name="Shape 14"/>
          <p:cNvSpPr/>
          <p:nvPr/>
        </p:nvSpPr>
        <p:spPr>
          <a:xfrm>
            <a:off x="853797" y="6247805"/>
            <a:ext cx="495776" cy="495776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1008459" y="6330434"/>
            <a:ext cx="186452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3"/>
              </a:lnSpc>
              <a:buNone/>
            </a:pPr>
            <a:r>
              <a:rPr lang="en-US" sz="260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03" dirty="0"/>
          </a:p>
        </p:txBody>
      </p:sp>
      <p:sp>
        <p:nvSpPr>
          <p:cNvPr id="21" name="Text 16"/>
          <p:cNvSpPr/>
          <p:nvPr/>
        </p:nvSpPr>
        <p:spPr>
          <a:xfrm>
            <a:off x="2313623" y="6220182"/>
            <a:ext cx="3447336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Lessons for Policymakers</a:t>
            </a:r>
            <a:endParaRPr lang="en-US" sz="2169" dirty="0"/>
          </a:p>
        </p:txBody>
      </p:sp>
      <p:sp>
        <p:nvSpPr>
          <p:cNvPr id="22" name="Text 17"/>
          <p:cNvSpPr/>
          <p:nvPr/>
        </p:nvSpPr>
        <p:spPr>
          <a:xfrm>
            <a:off x="2313623" y="6696670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 demonstrated the risks of asset price bubbles and the need for prudent monetary policy.</a:t>
            </a:r>
            <a:endParaRPr lang="en-US" sz="1735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00538"/>
            <a:ext cx="833378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Asian Financial Crisis (1997)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789164"/>
            <a:ext cx="34953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Currency Devaluations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Several Southeast Asian currencies collapsed, triggering a wider financial crisis.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789164"/>
            <a:ext cx="361569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Overheated Economies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Excessive borrowing, real estate speculation, and lack of regulation contributed to the crisis.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Regional Contagion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crisis spread rapidly across the region, impacting economies from Thailand to South Korea.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528" y="2320885"/>
            <a:ext cx="5041225" cy="358771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3292" y="1068586"/>
            <a:ext cx="6557486" cy="5566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83"/>
              </a:lnSpc>
              <a:buNone/>
            </a:pPr>
            <a:r>
              <a:rPr lang="en-US" sz="350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Russian Financial Crisis (1998)</a:t>
            </a:r>
            <a:endParaRPr lang="en-US" sz="3506" dirty="0"/>
          </a:p>
        </p:txBody>
      </p:sp>
      <p:sp>
        <p:nvSpPr>
          <p:cNvPr id="7" name="Shape 2"/>
          <p:cNvSpPr/>
          <p:nvPr/>
        </p:nvSpPr>
        <p:spPr>
          <a:xfrm>
            <a:off x="623292" y="1892260"/>
            <a:ext cx="7897416" cy="1326118"/>
          </a:xfrm>
          <a:prstGeom prst="roundRect">
            <a:avLst>
              <a:gd name="adj" fmla="val 564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808911" y="2077879"/>
            <a:ext cx="2226350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91"/>
              </a:lnSpc>
              <a:buNone/>
            </a:pPr>
            <a:r>
              <a:rPr lang="en-US" sz="175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Debt Default</a:t>
            </a:r>
            <a:endParaRPr lang="en-US" sz="1753" dirty="0"/>
          </a:p>
        </p:txBody>
      </p:sp>
      <p:sp>
        <p:nvSpPr>
          <p:cNvPr id="9" name="Text 4"/>
          <p:cNvSpPr/>
          <p:nvPr/>
        </p:nvSpPr>
        <p:spPr>
          <a:xfrm>
            <a:off x="808911" y="2462927"/>
            <a:ext cx="7526179" cy="569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44"/>
              </a:lnSpc>
              <a:buNone/>
            </a:pPr>
            <a:r>
              <a:rPr lang="en-US" sz="14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Russia defaulted on its government bonds, sparking a collapse in the ruble and financial markets.</a:t>
            </a:r>
            <a:endParaRPr lang="en-US" sz="1402" dirty="0"/>
          </a:p>
        </p:txBody>
      </p:sp>
      <p:sp>
        <p:nvSpPr>
          <p:cNvPr id="10" name="Shape 5"/>
          <p:cNvSpPr/>
          <p:nvPr/>
        </p:nvSpPr>
        <p:spPr>
          <a:xfrm>
            <a:off x="623292" y="3396377"/>
            <a:ext cx="7897416" cy="1041202"/>
          </a:xfrm>
          <a:prstGeom prst="roundRect">
            <a:avLst>
              <a:gd name="adj" fmla="val 718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808911" y="3581995"/>
            <a:ext cx="2226350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91"/>
              </a:lnSpc>
              <a:buNone/>
            </a:pPr>
            <a:r>
              <a:rPr lang="en-US" sz="175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Economic Collapse</a:t>
            </a:r>
            <a:endParaRPr lang="en-US" sz="1753" dirty="0"/>
          </a:p>
        </p:txBody>
      </p:sp>
      <p:sp>
        <p:nvSpPr>
          <p:cNvPr id="12" name="Text 7"/>
          <p:cNvSpPr/>
          <p:nvPr/>
        </p:nvSpPr>
        <p:spPr>
          <a:xfrm>
            <a:off x="808911" y="3967043"/>
            <a:ext cx="7526179" cy="2849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44"/>
              </a:lnSpc>
              <a:buNone/>
            </a:pPr>
            <a:r>
              <a:rPr lang="en-US" sz="14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crisis led to a severe economic recession, hyperinflation, and widespread business failures.</a:t>
            </a:r>
            <a:endParaRPr lang="en-US" sz="1402" dirty="0"/>
          </a:p>
        </p:txBody>
      </p:sp>
      <p:sp>
        <p:nvSpPr>
          <p:cNvPr id="13" name="Shape 8"/>
          <p:cNvSpPr/>
          <p:nvPr/>
        </p:nvSpPr>
        <p:spPr>
          <a:xfrm>
            <a:off x="623292" y="4615577"/>
            <a:ext cx="7897416" cy="1041202"/>
          </a:xfrm>
          <a:prstGeom prst="roundRect">
            <a:avLst>
              <a:gd name="adj" fmla="val 718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808911" y="4801195"/>
            <a:ext cx="2760345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91"/>
              </a:lnSpc>
              <a:buNone/>
            </a:pPr>
            <a:r>
              <a:rPr lang="en-US" sz="175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Geopolitical Implications</a:t>
            </a:r>
            <a:endParaRPr lang="en-US" sz="1753" dirty="0"/>
          </a:p>
        </p:txBody>
      </p:sp>
      <p:sp>
        <p:nvSpPr>
          <p:cNvPr id="15" name="Text 10"/>
          <p:cNvSpPr/>
          <p:nvPr/>
        </p:nvSpPr>
        <p:spPr>
          <a:xfrm>
            <a:off x="808911" y="5186243"/>
            <a:ext cx="7526179" cy="2849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44"/>
              </a:lnSpc>
              <a:buNone/>
            </a:pPr>
            <a:r>
              <a:rPr lang="en-US" sz="14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crisis weakened Russia's global influence and led to political instability.</a:t>
            </a:r>
            <a:endParaRPr lang="en-US" sz="1402" dirty="0"/>
          </a:p>
        </p:txBody>
      </p:sp>
      <p:sp>
        <p:nvSpPr>
          <p:cNvPr id="16" name="Shape 11"/>
          <p:cNvSpPr/>
          <p:nvPr/>
        </p:nvSpPr>
        <p:spPr>
          <a:xfrm>
            <a:off x="623292" y="5834777"/>
            <a:ext cx="7897416" cy="1326118"/>
          </a:xfrm>
          <a:prstGeom prst="roundRect">
            <a:avLst>
              <a:gd name="adj" fmla="val 564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808911" y="6020395"/>
            <a:ext cx="2226350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91"/>
              </a:lnSpc>
              <a:buNone/>
            </a:pPr>
            <a:r>
              <a:rPr lang="en-US" sz="175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Lessons Learned</a:t>
            </a:r>
            <a:endParaRPr lang="en-US" sz="1753" dirty="0"/>
          </a:p>
        </p:txBody>
      </p:sp>
      <p:sp>
        <p:nvSpPr>
          <p:cNvPr id="18" name="Text 13"/>
          <p:cNvSpPr/>
          <p:nvPr/>
        </p:nvSpPr>
        <p:spPr>
          <a:xfrm>
            <a:off x="808911" y="6405443"/>
            <a:ext cx="7526179" cy="569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44"/>
              </a:lnSpc>
              <a:buNone/>
            </a:pPr>
            <a:r>
              <a:rPr lang="en-US" sz="14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 highlighted the importance of sound fiscal and monetary policies to maintain financial stability.</a:t>
            </a:r>
            <a:endParaRPr lang="en-US" sz="1402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510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85493" y="3478292"/>
            <a:ext cx="8649891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12"/>
              </a:lnSpc>
              <a:buNone/>
            </a:pPr>
            <a:r>
              <a:rPr lang="en-US" sz="449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Dubai Real Estate Crisis (2009)</a:t>
            </a:r>
            <a:endParaRPr lang="en-US" sz="449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93" y="4533067"/>
            <a:ext cx="4153138" cy="91225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13498" y="5787390"/>
            <a:ext cx="2851071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06"/>
              </a:lnSpc>
              <a:buNone/>
            </a:pPr>
            <a:r>
              <a:rPr lang="en-US" sz="224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Rapid Growth</a:t>
            </a:r>
            <a:endParaRPr lang="en-US" sz="2245" dirty="0"/>
          </a:p>
        </p:txBody>
      </p:sp>
      <p:sp>
        <p:nvSpPr>
          <p:cNvPr id="8" name="Text 3"/>
          <p:cNvSpPr/>
          <p:nvPr/>
        </p:nvSpPr>
        <p:spPr>
          <a:xfrm>
            <a:off x="1313498" y="6280547"/>
            <a:ext cx="3697129" cy="10947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74"/>
              </a:lnSpc>
              <a:buNone/>
            </a:pPr>
            <a:r>
              <a:rPr lang="en-US" sz="179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Dubai's real estate market experienced a massive bubble driven by excessive speculation.</a:t>
            </a:r>
            <a:endParaRPr lang="en-US" sz="1796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631" y="4533067"/>
            <a:ext cx="4153138" cy="91225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66636" y="5787390"/>
            <a:ext cx="2851071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06"/>
              </a:lnSpc>
              <a:buNone/>
            </a:pPr>
            <a:r>
              <a:rPr lang="en-US" sz="224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Bursting Bubble</a:t>
            </a:r>
            <a:endParaRPr lang="en-US" sz="2245" dirty="0"/>
          </a:p>
        </p:txBody>
      </p:sp>
      <p:sp>
        <p:nvSpPr>
          <p:cNvPr id="11" name="Text 5"/>
          <p:cNvSpPr/>
          <p:nvPr/>
        </p:nvSpPr>
        <p:spPr>
          <a:xfrm>
            <a:off x="5466636" y="6280547"/>
            <a:ext cx="3697129" cy="10947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74"/>
              </a:lnSpc>
              <a:buNone/>
            </a:pPr>
            <a:r>
              <a:rPr lang="en-US" sz="179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global financial crisis triggered a collapse in Dubai's property prices and construction activity.</a:t>
            </a:r>
            <a:endParaRPr lang="en-US" sz="1796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1769" y="4533067"/>
            <a:ext cx="4153138" cy="91225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619774" y="5787390"/>
            <a:ext cx="2851071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06"/>
              </a:lnSpc>
              <a:buNone/>
            </a:pPr>
            <a:r>
              <a:rPr lang="en-US" sz="224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Economic Fallout</a:t>
            </a:r>
            <a:endParaRPr lang="en-US" sz="2245" dirty="0"/>
          </a:p>
        </p:txBody>
      </p:sp>
      <p:sp>
        <p:nvSpPr>
          <p:cNvPr id="14" name="Text 7"/>
          <p:cNvSpPr/>
          <p:nvPr/>
        </p:nvSpPr>
        <p:spPr>
          <a:xfrm>
            <a:off x="9619774" y="6280547"/>
            <a:ext cx="3697129" cy="10947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74"/>
              </a:lnSpc>
              <a:buNone/>
            </a:pPr>
            <a:r>
              <a:rPr lang="en-US" sz="179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crisis led to a decline in foreign investment, job losses, and a broader economic slowdown.</a:t>
            </a:r>
            <a:endParaRPr lang="en-US" sz="1796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2024-08-06T05:30:22Z</dcterms:created>
  <dcterms:modified xsi:type="dcterms:W3CDTF">2024-08-06T05:30:22Z</dcterms:modified>
</cp:coreProperties>
</file>